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147375824" r:id="rId3"/>
    <p:sldId id="338" r:id="rId4"/>
    <p:sldId id="339" r:id="rId5"/>
    <p:sldId id="340" r:id="rId6"/>
    <p:sldId id="763" r:id="rId7"/>
    <p:sldId id="765" r:id="rId8"/>
    <p:sldId id="766" r:id="rId9"/>
    <p:sldId id="768" r:id="rId10"/>
    <p:sldId id="770" r:id="rId11"/>
    <p:sldId id="771" r:id="rId12"/>
    <p:sldId id="773" r:id="rId13"/>
    <p:sldId id="776" r:id="rId14"/>
    <p:sldId id="777" r:id="rId15"/>
    <p:sldId id="779" r:id="rId16"/>
    <p:sldId id="781" r:id="rId17"/>
    <p:sldId id="2147375826" r:id="rId18"/>
    <p:sldId id="2147375827" r:id="rId19"/>
    <p:sldId id="804" r:id="rId20"/>
    <p:sldId id="803" r:id="rId21"/>
    <p:sldId id="802" r:id="rId22"/>
    <p:sldId id="805" r:id="rId23"/>
    <p:sldId id="806" r:id="rId24"/>
    <p:sldId id="272" r:id="rId2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8D1905-A655-9021-D969-1D92F150B009}" name="Claudia Victoria Campos Ponce" initials="CC" userId="S::claudia.campos@minsal.cl::31e6dbc7-4faa-4e12-bc0c-b88f541a7c6c" providerId="AD"/>
  <p188:author id="{5A9F7C0A-ABEA-F8AB-744E-CE69D23E0A65}" name="Maria Paulina Torrealba Jara" initials="MJ" userId="S::paulina.torrealba@minsal.cl::c8b123f8-cb44-4c1a-98e8-491cc0880924" providerId="AD"/>
  <p188:author id="{742B7A0B-9893-6042-8C83-A4DA6EC77292}" name="Maria Alicia Ribes Langevin" initials="" userId="S::maria.ribes@minsal.cl::f48b49ae-c494-4d61-ac3e-cce1194ff576" providerId="AD"/>
  <p188:author id="{D3505011-D916-35AA-E152-C3F6827BBD64}" name="Cristian Parra Becerra" initials="" userId="S::cristian.parra@minsal.cl::c5b17b28-8920-41bc-9cd0-78f50ca850ac" providerId="AD"/>
  <p188:author id="{028D0A2F-FB00-02BE-D93E-180E09B4ECC7}" name="Karina Trujillo" initials="KT" userId="S::ktrujillo@minsal.cl::167e80a8-7cb9-49f0-9d34-b86efc716a88" providerId="AD"/>
  <p188:author id="{262E1033-5B84-5A0E-09D2-6A1BA255455C}" name="Lei Bahamondes Aviles" initials="" userId="S::lei.bahamondes@minsal.cl::ab9a32a4-795d-4b14-baea-7ba3c28af28c" providerId="AD"/>
  <p188:author id="{AC361434-CF1A-A5E9-9360-6B6A814E903A}" name="Maria Jose Letelier" initials="" userId="S::mjletelier@minsal.cl::aeac085b-b2ad-4f1f-8274-16254f2978c7" providerId="AD"/>
  <p188:author id="{4E7E8A38-E111-B959-2F9C-FB1078EB8062}" name="camila astorga parra" initials="ca" userId="a6357989b563cadb" providerId="Windows Live"/>
  <p188:author id="{DF40EC64-140A-080F-7998-CBE7C605848F}" name="Valery Nicole Sapiain Plaza" initials="" userId="S::valery.sapiain@minsal.cl::604db04d-00ab-4929-9c77-794561c2f32b" providerId="AD"/>
  <p188:author id="{D5199566-5444-7262-D1F3-2402FD561FF1}" name="Maria Gabriela Campos Rubilar" initials="MC" userId="S::maria.campos@minsal.cl::60625d72-6d1b-4a9e-a41f-7f65d5bbfb67" providerId="AD"/>
  <p188:author id="{6279ED6C-70D1-8D3A-4628-41879E95D6E1}" name="Patricia Jaqueline Vega Cornejo" initials="" userId="S::patricia.vega@minsal.cl::b50c5ba1-dfe4-48b0-a3c4-1389a273668f" providerId="AD"/>
  <p188:author id="{0A818C91-00DD-C4AD-18EE-8DC0349ED531}" name="Camila Andrea Astorga Parra" initials="CA" userId="S::camila.astorga@minsal.cl::034edb27-a8d8-4d1c-ad21-f920f31e776d" providerId="AD"/>
  <p188:author id="{96E4DF97-74FB-38BA-7FC1-C896F405F12A}" name="Janette Toledo Reyes" initials="" userId="S::janette.toledo@minsal.cl::2239346a-f6b0-4644-8a34-b8fc0ef41d5a" providerId="AD"/>
  <p188:author id="{E22318AD-BB05-DE42-F641-453A18231F9A}" name="Paulo Antonio Villarroel Tapia" initials="" userId="S::paulo.villarroel@minsal.cl::7e3034b6-7fa3-4cb1-98b4-e9fb6cc4f33c" providerId="AD"/>
  <p188:author id="{8CFA84AE-A0C2-E27B-CEC9-829A82D5C6C5}" name="Leonardo Andres Molina Fuentes" initials="" userId="S::leonardo.molina@minsal.cl::931be703-2cbc-4f35-95cb-fb22795a5b0f" providerId="AD"/>
  <p188:author id="{905F85B9-71FE-38AA-60F3-1AE5F0AFA522}" name="Elisabeth Carlson Valenzuela" initials="EV" userId="S::elisabeth.carlson@minsal.cl::d1c1eb55-c1df-4324-8826-05412b209862" providerId="AD"/>
  <p188:author id="{8D5515C2-9A60-34DC-B8E1-830D48CA4AE6}" name="Yocelyn Margaret Price Romero" initials="YP" userId="S::yocelyn.price@minsal.cl::f6df3684-0cdc-4401-a221-eab47c73744f" providerId="AD"/>
  <p188:author id="{7A30CFCE-28CD-DEED-54F6-3FB01491DDEA}" name="osvaldo salgado" initials="os" userId="7d9d22acc4794d3b" providerId="Windows Live"/>
  <p188:author id="{BDF463D6-18CC-09F7-9F39-9E73EAEBD0A0}" name="Susana Fuentealba" initials="SF" userId="S::sfuentealba@minsal.cl::5095aa49-a678-49fd-bef0-bf2924c64d1d" providerId="AD"/>
  <p188:author id="{85ED16DD-6BDF-E70C-A9C0-D6B552F20C62}" name="Andrea Carolina Solis Aguirre" initials="" userId="S::andrea.solis@minsal.cl::58ddafd3-bab4-4471-a985-ba166688506c" providerId="AD"/>
  <p188:author id="{AD1142E2-860D-6FD1-1137-287BD1D67516}" name="Anamari Avendaño Arechavala" initials="" userId="S::anamari.avendano@minsal.cl::fc8e3698-79d2-465d-9266-687f57c1cf17" providerId="AD"/>
  <p188:author id="{6FFE31FA-D93C-DD4D-3861-0A31951A0370}" name="Yonathan San Martin Vega" initials="" userId="S::yonathan.sanmartin@minsal.cl::c2e19e20-ed32-4aa9-a0a8-ec92f457b0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Cristina Acevedo Loyola" initials="PA" lastIdx="19" clrIdx="0">
    <p:extLst>
      <p:ext uri="{19B8F6BF-5375-455C-9EA6-DF929625EA0E}">
        <p15:presenceInfo xmlns:p15="http://schemas.microsoft.com/office/powerpoint/2012/main" userId="S::patricia.acevedo@minsal.cl::77856a23-764a-45eb-b157-7fe927fe23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FF6"/>
    <a:srgbClr val="0C4681"/>
    <a:srgbClr val="FFCC99"/>
    <a:srgbClr val="0B4581"/>
    <a:srgbClr val="FF9933"/>
    <a:srgbClr val="9D9D9C"/>
    <a:srgbClr val="094581"/>
    <a:srgbClr val="626363"/>
    <a:srgbClr val="CBBCE4"/>
    <a:srgbClr val="928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1F7F8-1F6B-4A91-A18F-61D0A991CC4A}" v="1021" dt="2025-03-18T22:13:02.861"/>
    <p1510:client id="{3477A7B1-65DB-4C0A-9470-B3887823A2B5}" v="172" dt="2025-03-18T19:42:38.017"/>
    <p1510:client id="{3D38E8E3-20B4-6183-D2DD-C5E2BB9F7B7E}" v="214" dt="2025-03-18T13:26:14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3"/>
  </p:normalViewPr>
  <p:slideViewPr>
    <p:cSldViewPr snapToGrid="0">
      <p:cViewPr varScale="1">
        <p:scale>
          <a:sx n="77" d="100"/>
          <a:sy n="77" d="100"/>
        </p:scale>
        <p:origin x="90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F770-35C9-2A40-889A-E5244CA528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7898-E04B-1B48-B36A-5B44ADE863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90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F4EB-0C48-1D4D-BE05-59A7B7BF1EB1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2ACEB-F3A8-8A45-9867-B63159394D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85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2ACEB-F3A8-8A45-9867-B63159394D5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2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2ACEB-F3A8-8A45-9867-B63159394D5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51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8" name="Rectángulo 7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2C3F1B-04C5-895C-CFD7-0D110BF2D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799E2D-680F-8DF3-1D8C-65A4E62209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bg>
      <p:bgPr>
        <a:solidFill>
          <a:schemeClr val="accent5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B458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2636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50D9FC-95A1-2CA6-AB9C-6C7360136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D1799B-9CC0-243C-82FD-DEF06B7B16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DF80-F2A4-D4EA-2254-47FCD7BE0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49D5C-AFDA-0FA9-123E-44FD3DD35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270EE-3C07-F45D-B8AE-A0867702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5E93-9D17-7346-8D61-37BE162332E6}" type="datetimeFigureOut">
              <a:rPr lang="es-ES_tradnl" smtClean="0"/>
              <a:t>02/12/2025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6E54A-E753-922D-D3CF-7ADCDD91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D2A95-DD49-7DCA-8E13-587F27A7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F9B-A6DF-D749-A998-85DDD550B7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01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02A5E-279B-54CF-C371-B4604D2F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5E93-9D17-7346-8D61-37BE162332E6}" type="datetimeFigureOut">
              <a:rPr lang="es-ES_tradnl" smtClean="0"/>
              <a:t>02/12/2025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15E41-DF69-94C1-D67E-7C9F7815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8908E-260B-10CF-7DFC-E74394B3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F9B-A6DF-D749-A998-85DDD550B7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85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ámina interior_op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467309"/>
            <a:ext cx="7886700" cy="388791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65835" y="1493743"/>
            <a:ext cx="5676900" cy="2688431"/>
          </a:xfrm>
        </p:spPr>
        <p:txBody>
          <a:bodyPr/>
          <a:lstStyle>
            <a:lvl1pPr marL="0" indent="0">
              <a:buNone/>
              <a:defRPr sz="15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Texto de lámina. Lorem ipsum dolor sit amet.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1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ámina interior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1733550" y="1493743"/>
            <a:ext cx="5676900" cy="2688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36A952D6-5185-FE90-173D-9B4238679C1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6482" y="675738"/>
            <a:ext cx="7188854" cy="447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27360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ada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99939"/>
            <a:ext cx="7886700" cy="506559"/>
          </a:xfr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TÍTULO DE PRESENTACIÓN</a:t>
            </a:r>
            <a:endParaRPr lang="es-CL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660" y="1861314"/>
            <a:ext cx="4820681" cy="368929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/>
              <a:t>Bajada </a:t>
            </a:r>
            <a:endParaRPr lang="es-CL"/>
          </a:p>
        </p:txBody>
      </p:sp>
      <p:sp>
        <p:nvSpPr>
          <p:cNvPr id="6" name="Marcador de texto 13">
            <a:extLst>
              <a:ext uri="{FF2B5EF4-FFF2-40B4-BE49-F238E27FC236}">
                <a16:creationId xmlns:a16="http://schemas.microsoft.com/office/drawing/2014/main" id="{6B4A7471-0AED-0F70-E614-CB2A34D31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1660" y="4620278"/>
            <a:ext cx="4820681" cy="219735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/>
              <a:t>Fecha</a:t>
            </a:r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0F0121A-E80A-75F1-A68A-46AAC11000F6}"/>
              </a:ext>
            </a:extLst>
          </p:cNvPr>
          <p:cNvGrpSpPr/>
          <p:nvPr userDrawn="1"/>
        </p:nvGrpSpPr>
        <p:grpSpPr>
          <a:xfrm>
            <a:off x="3123661" y="3211551"/>
            <a:ext cx="2896677" cy="1029576"/>
            <a:chOff x="3117408" y="3068757"/>
            <a:chExt cx="3036900" cy="107941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8197B94-B79E-6D0A-C121-F85FCDEA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8149"/>
            <a:stretch/>
          </p:blipFill>
          <p:spPr>
            <a:xfrm>
              <a:off x="3117408" y="3068757"/>
              <a:ext cx="1287615" cy="107941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FC8E0B9-E439-8584-63C0-F069085D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6827" y="3257129"/>
              <a:ext cx="1717481" cy="751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57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434"/>
            <a:ext cx="9144000" cy="51435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312BC28-2F16-F128-E8A2-DFA0DFD77BE3}"/>
              </a:ext>
            </a:extLst>
          </p:cNvPr>
          <p:cNvGrpSpPr/>
          <p:nvPr userDrawn="1"/>
        </p:nvGrpSpPr>
        <p:grpSpPr>
          <a:xfrm>
            <a:off x="2764271" y="1929222"/>
            <a:ext cx="3615458" cy="1285055"/>
            <a:chOff x="2337363" y="1816096"/>
            <a:chExt cx="4655566" cy="165474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76B3BF9-37EA-50A8-84D1-821CF63FB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37363" y="1816096"/>
              <a:ext cx="1812339" cy="1654744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A00E7DE-EC93-783F-0304-397CA2F0A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0032" y="2104870"/>
              <a:ext cx="2632897" cy="1151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9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CC883C-472E-CF44-54B6-91C61921C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1CED1A0-723E-D6A3-44F7-C99FE6B1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109171C-B588-9F38-2029-1AE0B77693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F81288D-73A1-D1A2-E4E6-B0FF9FEBAE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1267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2" name="Marcador de número de diapositiva 6">
            <a:extLst>
              <a:ext uri="{FF2B5EF4-FFF2-40B4-BE49-F238E27FC236}">
                <a16:creationId xmlns:a16="http://schemas.microsoft.com/office/drawing/2014/main" id="{0512EE8B-937A-9D05-8179-B3BD601F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BF3084-B7FB-96B6-0F63-9453ECA61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99939"/>
            <a:ext cx="7886700" cy="506559"/>
          </a:xfr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TÍTULO DE PRESENTACIÓN</a:t>
            </a:r>
            <a:endParaRPr lang="es-CL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660" y="1861314"/>
            <a:ext cx="4820681" cy="368929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/>
              <a:t>Bajada </a:t>
            </a:r>
            <a:endParaRPr lang="es-CL"/>
          </a:p>
        </p:txBody>
      </p:sp>
      <p:sp>
        <p:nvSpPr>
          <p:cNvPr id="6" name="Marcador de texto 13">
            <a:extLst>
              <a:ext uri="{FF2B5EF4-FFF2-40B4-BE49-F238E27FC236}">
                <a16:creationId xmlns:a16="http://schemas.microsoft.com/office/drawing/2014/main" id="{6B4A7471-0AED-0F70-E614-CB2A34D31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1660" y="4620278"/>
            <a:ext cx="4820681" cy="219735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/>
              <a:t>Fecha</a:t>
            </a:r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0F0121A-E80A-75F1-A68A-46AAC11000F6}"/>
              </a:ext>
            </a:extLst>
          </p:cNvPr>
          <p:cNvGrpSpPr/>
          <p:nvPr userDrawn="1"/>
        </p:nvGrpSpPr>
        <p:grpSpPr>
          <a:xfrm>
            <a:off x="3123661" y="3211551"/>
            <a:ext cx="2896677" cy="1029576"/>
            <a:chOff x="3117408" y="3068757"/>
            <a:chExt cx="3036900" cy="107941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8197B94-B79E-6D0A-C121-F85FCDEA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8149"/>
            <a:stretch/>
          </p:blipFill>
          <p:spPr>
            <a:xfrm>
              <a:off x="3117408" y="3068757"/>
              <a:ext cx="1287615" cy="107941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FC8E0B9-E439-8584-63C0-F069085D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6827" y="3257129"/>
              <a:ext cx="1717481" cy="751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34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_Título y objeto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C5501AE-E139-EBF2-7A31-E25B13E70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2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AF3CBFE2-9662-B912-2311-765E8AF6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E05746-80A5-B722-334D-B6789F698A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1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solidFill>
          <a:schemeClr val="accent5">
            <a:alpha val="400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638127" cy="4081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8" name="Rectángulo 7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A342F0-4F52-2D7B-C265-4114E81E1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7974E6-14DE-D18A-D871-C93EDEAB03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solidFill>
          <a:schemeClr val="accent5">
            <a:alpha val="400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D8A82EE-F36E-8C02-FE68-9C4859CBD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22AA6A1-73D9-5BB9-035E-630E4226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A6D0AD6-F63F-40DD-4925-BD3D514DB6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2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4" name="Marcador de número de diapositiva 6">
            <a:extLst>
              <a:ext uri="{FF2B5EF4-FFF2-40B4-BE49-F238E27FC236}">
                <a16:creationId xmlns:a16="http://schemas.microsoft.com/office/drawing/2014/main" id="{5A2FFB4C-E7DD-0419-5B61-30D6CD9A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9404C3-092B-4AE8-3825-B9D9764BD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CC883C-472E-CF44-54B6-91C61921C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1CED1A0-723E-D6A3-44F7-C99FE6B1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109171C-B588-9F38-2029-1AE0B77693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F81288D-73A1-D1A2-E4E6-B0FF9FEBAE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1267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2" name="Marcador de número de diapositiva 6">
            <a:extLst>
              <a:ext uri="{FF2B5EF4-FFF2-40B4-BE49-F238E27FC236}">
                <a16:creationId xmlns:a16="http://schemas.microsoft.com/office/drawing/2014/main" id="{0512EE8B-937A-9D05-8179-B3BD601F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BF3084-B7FB-96B6-0F63-9453ECA61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434"/>
            <a:ext cx="9144000" cy="51435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312BC28-2F16-F128-E8A2-DFA0DFD77BE3}"/>
              </a:ext>
            </a:extLst>
          </p:cNvPr>
          <p:cNvGrpSpPr/>
          <p:nvPr userDrawn="1"/>
        </p:nvGrpSpPr>
        <p:grpSpPr>
          <a:xfrm>
            <a:off x="2764271" y="1929222"/>
            <a:ext cx="3615458" cy="1285055"/>
            <a:chOff x="2337363" y="1816096"/>
            <a:chExt cx="4655566" cy="165474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76B3BF9-37EA-50A8-84D1-821CF63FB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37363" y="1816096"/>
              <a:ext cx="1812339" cy="1654744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A00E7DE-EC93-783F-0304-397CA2F0A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0032" y="2104870"/>
              <a:ext cx="2632897" cy="1151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5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631809" cy="40817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3965533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7" name="Marcador de contenido 2"/>
          <p:cNvSpPr>
            <a:spLocks noGrp="1"/>
          </p:cNvSpPr>
          <p:nvPr>
            <p:ph idx="13"/>
          </p:nvPr>
        </p:nvSpPr>
        <p:spPr>
          <a:xfrm>
            <a:off x="4721267" y="1200151"/>
            <a:ext cx="3965533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3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86E3E6-57F7-E5E5-4BF8-FDDDF7B93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E7F781-55E9-DF3B-144C-C3F6E72AE3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094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1383"/>
            <a:ext cx="3465514" cy="51321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08000" indent="0"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s-ES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0C417A0-693E-7145-E8B3-DD62FDC8E4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6E281C0-873A-753E-487C-397C3324B4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FE39B0-63CB-8B98-43D0-80BDB23DE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0C4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1EFF6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2263E8-0747-ACF0-D5FF-54ECA3B7C6F3}"/>
              </a:ext>
            </a:extLst>
          </p:cNvPr>
          <p:cNvSpPr txBox="1">
            <a:spLocks/>
          </p:cNvSpPr>
          <p:nvPr userDrawn="1"/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AFEC00E-CADA-FC49-AA1B-0624D2ABB9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1EEC7E2-60AB-38FC-04D9-2EF1644D61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D18EFCB-4089-15D6-858A-A647288C2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E1EF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C46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4140" y="976600"/>
            <a:ext cx="4712659" cy="352192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2636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519785-80CB-D207-7428-13A5E309B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9D9D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D9D9C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0C417A0-693E-7145-E8B3-DD62FDC8E4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6E281C0-873A-753E-487C-397C3324B4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97196C-479A-5759-A0C1-A71F7FDE591F}"/>
              </a:ext>
            </a:extLst>
          </p:cNvPr>
          <p:cNvSpPr txBox="1">
            <a:spLocks/>
          </p:cNvSpPr>
          <p:nvPr userDrawn="1"/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C468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s-ES_tradnl">
                <a:solidFill>
                  <a:schemeClr val="bg1"/>
                </a:solidFill>
              </a:rPr>
              <a:t>Clic para editar título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D46C91-8E2D-3F3A-371D-E2B822435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51F0268-2DA6-60E9-C52A-57609DC65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Imagen con título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15C80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95BFA3-5772-C10C-546F-3F6E80898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517091-3A9E-1D25-638B-EB38784AC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rgbClr val="0B4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EEECE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5DAB4E-AF11-8B33-C31E-AF1BBEECD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4FF3BA-5837-0D25-5C97-9654BAB91A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4901"/>
            <a:ext cx="752392" cy="7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01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5" r:id="rId16"/>
    <p:sldLayoutId id="2147483703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Cambria"/>
          <a:ea typeface="+mj-ea"/>
          <a:cs typeface="Cambria"/>
        </a:defRPr>
      </a:lvl1pPr>
    </p:titleStyle>
    <p:bodyStyle>
      <a:lvl1pPr marL="284400" indent="-1764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mbria"/>
          <a:ea typeface="+mn-ea"/>
          <a:cs typeface="Cambria"/>
        </a:defRPr>
      </a:lvl1pPr>
      <a:lvl2pPr marL="525600" indent="-140400" algn="l" defTabSz="457200" rtl="0" eaLnBrk="1" latinLnBrk="0" hangingPunct="1">
        <a:spcBef>
          <a:spcPts val="600"/>
        </a:spcBef>
        <a:buSzPct val="80000"/>
        <a:buFont typeface="Lucida Grande"/>
        <a:buChar char="›"/>
        <a:defRPr sz="16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4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Cambria"/>
          <a:ea typeface="+mj-ea"/>
          <a:cs typeface="Cambria"/>
        </a:defRPr>
      </a:lvl1pPr>
    </p:titleStyle>
    <p:bodyStyle>
      <a:lvl1pPr marL="284400" indent="-1764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mbria"/>
          <a:ea typeface="+mn-ea"/>
          <a:cs typeface="Cambria"/>
        </a:defRPr>
      </a:lvl1pPr>
      <a:lvl2pPr marL="525600" indent="-140400" algn="l" defTabSz="457200" rtl="0" eaLnBrk="1" latinLnBrk="0" hangingPunct="1">
        <a:spcBef>
          <a:spcPts val="600"/>
        </a:spcBef>
        <a:buSzPct val="80000"/>
        <a:buFont typeface="Lucida Grande"/>
        <a:buChar char="›"/>
        <a:defRPr sz="16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stadisticas.ssosorno.cl/lista_espera/le_sso.php" TargetMode="Externa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396C98-6E90-1A44-7FDA-5CF7292E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9" y="1000461"/>
            <a:ext cx="7910941" cy="2210564"/>
          </a:xfrm>
        </p:spPr>
        <p:txBody>
          <a:bodyPr lIns="91440" tIns="45720" rIns="91440" bIns="45720" anchor="t">
            <a:noAutofit/>
          </a:bodyPr>
          <a:lstStyle/>
          <a:p>
            <a:br>
              <a:rPr lang="es-CL" sz="2000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2400" dirty="0"/>
              <a:t>Registro y Gestión de Tiempos de Espera</a:t>
            </a:r>
            <a:br>
              <a:rPr lang="es-CL" sz="2000" dirty="0">
                <a:latin typeface="Aptos Display" panose="020B0004020202020204" pitchFamily="34" charset="0"/>
                <a:ea typeface="Calibri"/>
                <a:cs typeface="Times New Roman"/>
              </a:rPr>
            </a:br>
            <a:br>
              <a:rPr lang="es-CL" sz="2000" b="1" dirty="0">
                <a:solidFill>
                  <a:schemeClr val="bg1"/>
                </a:solidFill>
                <a:latin typeface="Aptos Display" panose="020B0004020202020204" pitchFamily="34" charset="0"/>
                <a:ea typeface="Verdana"/>
              </a:rPr>
            </a:br>
            <a:r>
              <a:rPr lang="es-CL" sz="1400" dirty="0"/>
              <a:t>Comité LE 03-12-2025</a:t>
            </a:r>
            <a:endParaRPr lang="es-CL" sz="1200" dirty="0">
              <a:latin typeface="Aptos Display" panose="020B0004020202020204" pitchFamily="34" charset="0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414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AF6B0088-082A-22F9-56AC-1A3981B180E3}"/>
              </a:ext>
            </a:extLst>
          </p:cNvPr>
          <p:cNvGrpSpPr/>
          <p:nvPr/>
        </p:nvGrpSpPr>
        <p:grpSpPr>
          <a:xfrm>
            <a:off x="408709" y="1298722"/>
            <a:ext cx="7880211" cy="2225564"/>
            <a:chOff x="394854" y="1180412"/>
            <a:chExt cx="7880211" cy="222556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A991744-86C9-F5B3-6EBF-235997902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46970"/>
            <a:stretch>
              <a:fillRect/>
            </a:stretch>
          </p:blipFill>
          <p:spPr>
            <a:xfrm>
              <a:off x="394854" y="1180412"/>
              <a:ext cx="6169171" cy="21723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E8EFA96-7F96-81C6-2E3E-923E5E22C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1667"/>
            <a:stretch>
              <a:fillRect/>
            </a:stretch>
          </p:blipFill>
          <p:spPr>
            <a:xfrm>
              <a:off x="6142294" y="1233588"/>
              <a:ext cx="2132771" cy="2172388"/>
            </a:xfrm>
            <a:prstGeom prst="rect">
              <a:avLst/>
            </a:prstGeom>
          </p:spPr>
        </p:pic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F0F333-22F5-50FA-4214-8BF1EF86A192}"/>
              </a:ext>
            </a:extLst>
          </p:cNvPr>
          <p:cNvSpPr txBox="1">
            <a:spLocks/>
          </p:cNvSpPr>
          <p:nvPr/>
        </p:nvSpPr>
        <p:spPr>
          <a:xfrm>
            <a:off x="457200" y="673857"/>
            <a:ext cx="7645280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Intervención Quirúrgica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50A8B3-0BE0-2A0C-5BA7-8711465BCE6B}"/>
              </a:ext>
            </a:extLst>
          </p:cNvPr>
          <p:cNvSpPr txBox="1"/>
          <p:nvPr/>
        </p:nvSpPr>
        <p:spPr>
          <a:xfrm>
            <a:off x="457200" y="4238811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11-11-2025</a:t>
            </a:r>
            <a:endParaRPr lang="es-CL" sz="9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0DF447-90B9-3AC6-3710-70E7605AD0CE}"/>
              </a:ext>
            </a:extLst>
          </p:cNvPr>
          <p:cNvSpPr txBox="1"/>
          <p:nvPr/>
        </p:nvSpPr>
        <p:spPr>
          <a:xfrm>
            <a:off x="457200" y="4395446"/>
            <a:ext cx="7656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Notas</a:t>
            </a:r>
            <a:r>
              <a:rPr lang="es-ES" sz="900" dirty="0"/>
              <a:t>: En el año 2017 se mantuvo en 2 casos, el año 2018 se disminuyo de 4 a 3 casos, el año 2019 de 21 a 18, el año 2020 de 25 a 16, el año 2021 de 182 a 143</a:t>
            </a:r>
            <a:endParaRPr lang="es-CL" sz="9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9B283EE-F8AA-31C5-6B7D-6F1DBFC9B6CB}"/>
              </a:ext>
            </a:extLst>
          </p:cNvPr>
          <p:cNvSpPr/>
          <p:nvPr/>
        </p:nvSpPr>
        <p:spPr>
          <a:xfrm>
            <a:off x="422567" y="1708150"/>
            <a:ext cx="4939142" cy="18048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5803957-C847-F92C-088C-8F5FB4D8AF1F}"/>
              </a:ext>
            </a:extLst>
          </p:cNvPr>
          <p:cNvSpPr/>
          <p:nvPr/>
        </p:nvSpPr>
        <p:spPr>
          <a:xfrm>
            <a:off x="5483232" y="1900833"/>
            <a:ext cx="283224" cy="10294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41714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2352A34-6FEC-AE0E-6F96-D090301CA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92" y="1072433"/>
            <a:ext cx="7654636" cy="361169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A51F1D-401C-80D5-9864-B260CB6BF64B}"/>
              </a:ext>
            </a:extLst>
          </p:cNvPr>
          <p:cNvSpPr txBox="1">
            <a:spLocks/>
          </p:cNvSpPr>
          <p:nvPr/>
        </p:nvSpPr>
        <p:spPr>
          <a:xfrm>
            <a:off x="457200" y="665904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Intervención Quirúrgica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E91382-E4F3-3D97-BBFA-312A662B49EB}"/>
              </a:ext>
            </a:extLst>
          </p:cNvPr>
          <p:cNvSpPr txBox="1"/>
          <p:nvPr/>
        </p:nvSpPr>
        <p:spPr>
          <a:xfrm>
            <a:off x="507408" y="4794821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11-11-2025</a:t>
            </a:r>
            <a:endParaRPr lang="es-CL" sz="9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1EADCD0-3BD5-98A6-889D-2E26D13086BA}"/>
              </a:ext>
            </a:extLst>
          </p:cNvPr>
          <p:cNvSpPr/>
          <p:nvPr/>
        </p:nvSpPr>
        <p:spPr>
          <a:xfrm>
            <a:off x="4783430" y="1179138"/>
            <a:ext cx="2081498" cy="35049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7299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16C6B6-4277-5B62-A3B2-16D33520CE4E}"/>
              </a:ext>
            </a:extLst>
          </p:cNvPr>
          <p:cNvSpPr txBox="1"/>
          <p:nvPr/>
        </p:nvSpPr>
        <p:spPr>
          <a:xfrm>
            <a:off x="1606348" y="2387084"/>
            <a:ext cx="593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LE No considera los errores y justificaciones SIGTE, ni causal 3</a:t>
            </a:r>
            <a:endParaRPr lang="es-CL" dirty="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A98B5656-2138-520F-D242-5E6C7C51885A}"/>
              </a:ext>
            </a:extLst>
          </p:cNvPr>
          <p:cNvSpPr txBox="1">
            <a:spLocks/>
          </p:cNvSpPr>
          <p:nvPr/>
        </p:nvSpPr>
        <p:spPr>
          <a:xfrm>
            <a:off x="2060721" y="1881291"/>
            <a:ext cx="5022558" cy="649029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>
                <a:solidFill>
                  <a:srgbClr val="0070C0"/>
                </a:solidFill>
              </a:rPr>
              <a:t>LE Procedimientos</a:t>
            </a:r>
            <a:endParaRPr lang="es-ES_tradnl" sz="2400" b="1" dirty="0">
              <a:solidFill>
                <a:srgbClr val="0070C0"/>
              </a:solidFill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ACA77BF2-6B36-51E3-27A0-ECE71E61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>
                <a:solidFill>
                  <a:srgbClr val="002060"/>
                </a:solidFill>
              </a:rPr>
              <a:t>Registro de la 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40039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9727FA6-C1A6-745C-BC87-D1B681D8BC29}"/>
              </a:ext>
            </a:extLst>
          </p:cNvPr>
          <p:cNvGrpSpPr/>
          <p:nvPr/>
        </p:nvGrpSpPr>
        <p:grpSpPr>
          <a:xfrm>
            <a:off x="720436" y="1155875"/>
            <a:ext cx="7086601" cy="3053277"/>
            <a:chOff x="554182" y="1109086"/>
            <a:chExt cx="7086601" cy="305327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76BFFA0-733B-E0A7-DB88-179787791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182" y="1250666"/>
              <a:ext cx="5465704" cy="291131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1888498-99AA-FD7C-CEF8-D00D8439A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5803"/>
            <a:stretch>
              <a:fillRect/>
            </a:stretch>
          </p:blipFill>
          <p:spPr>
            <a:xfrm>
              <a:off x="5584014" y="1109086"/>
              <a:ext cx="2056769" cy="3053277"/>
            </a:xfrm>
            <a:prstGeom prst="rect">
              <a:avLst/>
            </a:prstGeom>
          </p:spPr>
        </p:pic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F2A584-1530-0931-F2C9-D0BC979D6C84}"/>
              </a:ext>
            </a:extLst>
          </p:cNvPr>
          <p:cNvSpPr txBox="1">
            <a:spLocks/>
          </p:cNvSpPr>
          <p:nvPr/>
        </p:nvSpPr>
        <p:spPr>
          <a:xfrm>
            <a:off x="457200" y="506880"/>
            <a:ext cx="7645280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Procedimientos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EF8DBDF-D0A8-D142-B0F6-72CD6BB53381}"/>
              </a:ext>
            </a:extLst>
          </p:cNvPr>
          <p:cNvSpPr txBox="1"/>
          <p:nvPr/>
        </p:nvSpPr>
        <p:spPr>
          <a:xfrm>
            <a:off x="387926" y="4394648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11-11-2025</a:t>
            </a:r>
            <a:endParaRPr lang="es-CL" sz="9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41764C4-913B-85E7-CA6E-CDC3806A35E7}"/>
              </a:ext>
            </a:extLst>
          </p:cNvPr>
          <p:cNvSpPr/>
          <p:nvPr/>
        </p:nvSpPr>
        <p:spPr>
          <a:xfrm>
            <a:off x="387927" y="972936"/>
            <a:ext cx="6595027" cy="214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6D92D20-79F1-12FC-CF94-E0F32FB3EDB4}"/>
              </a:ext>
            </a:extLst>
          </p:cNvPr>
          <p:cNvSpPr/>
          <p:nvPr/>
        </p:nvSpPr>
        <p:spPr>
          <a:xfrm>
            <a:off x="3255818" y="1249866"/>
            <a:ext cx="976746" cy="30064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64802D-1DFF-CED5-6831-F260C19257F0}"/>
              </a:ext>
            </a:extLst>
          </p:cNvPr>
          <p:cNvSpPr txBox="1"/>
          <p:nvPr/>
        </p:nvSpPr>
        <p:spPr>
          <a:xfrm>
            <a:off x="387926" y="4563989"/>
            <a:ext cx="64075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Notas</a:t>
            </a:r>
            <a:r>
              <a:rPr lang="es-ES" sz="900" dirty="0"/>
              <a:t>: En el año 2019 se disminuyo de 203 a 109 casos, el año 2020 se disminuyo de 132 a 117 casos, el año 2021 de 2.259 a 2.222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98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F1BAD4F-F443-961F-9A9E-32E6C2B54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5775"/>
            <a:ext cx="8230311" cy="3283683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D251E6-ED80-E2C1-9A43-D3C7314C2B35}"/>
              </a:ext>
            </a:extLst>
          </p:cNvPr>
          <p:cNvSpPr txBox="1">
            <a:spLocks/>
          </p:cNvSpPr>
          <p:nvPr/>
        </p:nvSpPr>
        <p:spPr>
          <a:xfrm>
            <a:off x="457200" y="562541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Procedimientos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79BB83-8894-74EC-2CE9-2FF0A86A7A83}"/>
              </a:ext>
            </a:extLst>
          </p:cNvPr>
          <p:cNvSpPr txBox="1"/>
          <p:nvPr/>
        </p:nvSpPr>
        <p:spPr>
          <a:xfrm>
            <a:off x="394854" y="4641860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11-11-2025</a:t>
            </a:r>
            <a:endParaRPr lang="es-CL" sz="9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9B9334B-C8A5-AE41-0794-AC5ED7295762}"/>
              </a:ext>
            </a:extLst>
          </p:cNvPr>
          <p:cNvSpPr/>
          <p:nvPr/>
        </p:nvSpPr>
        <p:spPr>
          <a:xfrm>
            <a:off x="5098474" y="978049"/>
            <a:ext cx="1219201" cy="33814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A55E09-3228-9D92-8FF7-CFA83DBFC790}"/>
              </a:ext>
            </a:extLst>
          </p:cNvPr>
          <p:cNvSpPr txBox="1"/>
          <p:nvPr/>
        </p:nvSpPr>
        <p:spPr>
          <a:xfrm>
            <a:off x="394854" y="3525983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b="1" dirty="0">
                <a:solidFill>
                  <a:schemeClr val="bg1">
                    <a:lumMod val="50000"/>
                  </a:schemeClr>
                </a:solidFill>
              </a:rPr>
              <a:t>OTROS</a:t>
            </a:r>
          </a:p>
        </p:txBody>
      </p:sp>
    </p:spTree>
    <p:extLst>
      <p:ext uri="{BB962C8B-B14F-4D97-AF65-F5344CB8AC3E}">
        <p14:creationId xmlns:p14="http://schemas.microsoft.com/office/powerpoint/2010/main" val="37454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8D29D9A-B589-FB8D-12F1-3A34452130A2}"/>
              </a:ext>
            </a:extLst>
          </p:cNvPr>
          <p:cNvSpPr txBox="1">
            <a:spLocks/>
          </p:cNvSpPr>
          <p:nvPr/>
        </p:nvSpPr>
        <p:spPr>
          <a:xfrm>
            <a:off x="457200" y="721569"/>
            <a:ext cx="801809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E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M</a:t>
            </a:r>
            <a:r>
              <a:rPr lang="es-CL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onitoreo</a:t>
            </a:r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del Promedio y Mediana de Listas de Espera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D8D2FF-1BE3-307F-7AD0-1C9B5EC543B6}"/>
              </a:ext>
            </a:extLst>
          </p:cNvPr>
          <p:cNvSpPr txBox="1"/>
          <p:nvPr/>
        </p:nvSpPr>
        <p:spPr>
          <a:xfrm>
            <a:off x="507408" y="4794821"/>
            <a:ext cx="21018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SIGTE, corte 11-11-2025</a:t>
            </a:r>
            <a:endParaRPr lang="es-CL" sz="9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4EFEC6-6291-2BC7-6D7A-C1A8A035C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8" y="1234803"/>
            <a:ext cx="8575964" cy="229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C27F5-D098-F7A4-6DED-281FC53D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Evolución Listas de Espera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1D0B79-0FA9-06E5-2F09-22A6CF05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D80D4CC-62A3-3CCD-9857-FA464BA450AA}"/>
              </a:ext>
            </a:extLst>
          </p:cNvPr>
          <p:cNvSpPr txBox="1"/>
          <p:nvPr/>
        </p:nvSpPr>
        <p:spPr>
          <a:xfrm>
            <a:off x="739471" y="752838"/>
            <a:ext cx="3201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/>
              <a:t>LE - Consulta Nueva Especialidad Médica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C195A3-4117-7E57-EBC3-0E16831D7C41}"/>
              </a:ext>
            </a:extLst>
          </p:cNvPr>
          <p:cNvSpPr txBox="1"/>
          <p:nvPr/>
        </p:nvSpPr>
        <p:spPr>
          <a:xfrm>
            <a:off x="4405022" y="700099"/>
            <a:ext cx="365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/>
              <a:t>LE - Consulta Nueva Especialidad Odontológica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A4CFD8-98F8-BE14-ED11-3A5030F0F9F9}"/>
              </a:ext>
            </a:extLst>
          </p:cNvPr>
          <p:cNvSpPr txBox="1"/>
          <p:nvPr/>
        </p:nvSpPr>
        <p:spPr>
          <a:xfrm>
            <a:off x="709515" y="2832465"/>
            <a:ext cx="2511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/>
              <a:t>LE – Intervenciones Quirúrgicas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734DF2-90DB-FBD5-B7CB-B0B1AF9328D8}"/>
              </a:ext>
            </a:extLst>
          </p:cNvPr>
          <p:cNvSpPr txBox="1"/>
          <p:nvPr/>
        </p:nvSpPr>
        <p:spPr>
          <a:xfrm>
            <a:off x="4375066" y="2807434"/>
            <a:ext cx="164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/>
              <a:t>LE - Procedimientos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7B31D0-97F0-6D72-D23B-A48ADCE63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40" y="1083576"/>
            <a:ext cx="3459229" cy="16711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D8EBAC-FE3F-1691-E206-B8DBD7DD5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653" y="1083577"/>
            <a:ext cx="3448374" cy="16134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CE4D6B-CAF8-9D91-061C-6F5EE42AD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70" y="3111602"/>
            <a:ext cx="3489742" cy="16711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F5AD96-B559-6E96-E804-080FB9F22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857" y="3123417"/>
            <a:ext cx="3456624" cy="16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C4CC0-C16C-A003-719A-41FF0B6E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COMGES 2025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89B21F8-D0A9-A14D-F441-48B657943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028848"/>
              </p:ext>
            </p:extLst>
          </p:nvPr>
        </p:nvGraphicFramePr>
        <p:xfrm>
          <a:off x="1976469" y="904170"/>
          <a:ext cx="5191062" cy="394051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04493">
                  <a:extLst>
                    <a:ext uri="{9D8B030D-6E8A-4147-A177-3AD203B41FA5}">
                      <a16:colId xmlns:a16="http://schemas.microsoft.com/office/drawing/2014/main" val="2935134354"/>
                    </a:ext>
                  </a:extLst>
                </a:gridCol>
                <a:gridCol w="931863">
                  <a:extLst>
                    <a:ext uri="{9D8B030D-6E8A-4147-A177-3AD203B41FA5}">
                      <a16:colId xmlns:a16="http://schemas.microsoft.com/office/drawing/2014/main" val="2237381030"/>
                    </a:ext>
                  </a:extLst>
                </a:gridCol>
                <a:gridCol w="2854706">
                  <a:extLst>
                    <a:ext uri="{9D8B030D-6E8A-4147-A177-3AD203B41FA5}">
                      <a16:colId xmlns:a16="http://schemas.microsoft.com/office/drawing/2014/main" val="1737159510"/>
                    </a:ext>
                  </a:extLst>
                </a:gridCol>
              </a:tblGrid>
              <a:tr h="3283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 dirty="0">
                          <a:effectLst/>
                        </a:rPr>
                        <a:t>Prestación</a:t>
                      </a:r>
                      <a:endParaRPr lang="es-C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 dirty="0">
                          <a:effectLst/>
                        </a:rPr>
                        <a:t>Línea base</a:t>
                      </a:r>
                      <a:endParaRPr lang="es-C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 dirty="0">
                          <a:effectLst/>
                        </a:rPr>
                        <a:t>Pendiente en SIGTE al 28-10-2025</a:t>
                      </a:r>
                      <a:endParaRPr lang="es-C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49361"/>
                  </a:ext>
                </a:extLst>
              </a:tr>
              <a:tr h="3283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CNE med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6685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711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4604332"/>
                  </a:ext>
                </a:extLst>
              </a:tr>
              <a:tr h="3283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CNE odonto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2919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129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321140"/>
                  </a:ext>
                </a:extLst>
              </a:tr>
              <a:tr h="3283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 dirty="0">
                          <a:effectLst/>
                        </a:rPr>
                        <a:t>CNE orto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 dirty="0">
                          <a:effectLst/>
                        </a:rPr>
                        <a:t>215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15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4502902"/>
                  </a:ext>
                </a:extLst>
              </a:tr>
              <a:tr h="3283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CNE med APS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5147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428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8513899"/>
                  </a:ext>
                </a:extLst>
              </a:tr>
              <a:tr h="3283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IQ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2238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1014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3867275"/>
                  </a:ext>
                </a:extLst>
              </a:tr>
              <a:tr h="3283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IQ menor APS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318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30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941799"/>
                  </a:ext>
                </a:extLst>
              </a:tr>
              <a:tr h="3283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IQ incontinencia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8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1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5024808"/>
                  </a:ext>
                </a:extLst>
              </a:tr>
              <a:tr h="3283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PRAIS -IQ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111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58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0232427"/>
                  </a:ext>
                </a:extLst>
              </a:tr>
              <a:tr h="3283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PRAIS -MED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254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17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4321472"/>
                  </a:ext>
                </a:extLst>
              </a:tr>
              <a:tr h="3283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PRAIS -ODON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109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2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6108285"/>
                  </a:ext>
                </a:extLst>
              </a:tr>
              <a:tr h="3283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SENAME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>
                          <a:effectLst/>
                        </a:rPr>
                        <a:t>688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600" u="none" strike="noStrike" dirty="0">
                          <a:effectLst/>
                        </a:rPr>
                        <a:t>104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9627870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B6929F-754F-F15D-8711-3C96C614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9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9211F-7C3A-5DD9-6DF8-EB5A906F6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222BA9-3A5C-BC28-D1AD-4529488F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0E1C1698-A2B4-1BBB-40EE-E85A07D81E70}"/>
              </a:ext>
            </a:extLst>
          </p:cNvPr>
          <p:cNvSpPr txBox="1">
            <a:spLocks/>
          </p:cNvSpPr>
          <p:nvPr/>
        </p:nvSpPr>
        <p:spPr>
          <a:xfrm>
            <a:off x="1489364" y="1209346"/>
            <a:ext cx="6144491" cy="64902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r>
              <a:rPr lang="es-ES_tradnl" sz="2400" b="1" dirty="0">
                <a:solidFill>
                  <a:srgbClr val="0070C0"/>
                </a:solidFill>
              </a:rPr>
              <a:t>OBSERVACIONES EN EGRESOS DE SIGTE 2.0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8F1B0BD2-3125-329B-49C1-4E913E05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>
                <a:solidFill>
                  <a:srgbClr val="002060"/>
                </a:solidFill>
              </a:rPr>
              <a:t>Registro de la lista de espera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19A595-C0BA-CA14-ACBF-CEF4295C1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17947"/>
              </p:ext>
            </p:extLst>
          </p:nvPr>
        </p:nvGraphicFramePr>
        <p:xfrm>
          <a:off x="1293321" y="1901805"/>
          <a:ext cx="6536576" cy="1069446"/>
        </p:xfrm>
        <a:graphic>
          <a:graphicData uri="http://schemas.openxmlformats.org/drawingml/2006/table">
            <a:tbl>
              <a:tblPr firstRow="1" lastRow="1" lastCol="1" bandRow="1">
                <a:tableStyleId>{69012ECD-51FC-41F1-AA8D-1B2483CD663E}</a:tableStyleId>
              </a:tblPr>
              <a:tblGrid>
                <a:gridCol w="1685102">
                  <a:extLst>
                    <a:ext uri="{9D8B030D-6E8A-4147-A177-3AD203B41FA5}">
                      <a16:colId xmlns:a16="http://schemas.microsoft.com/office/drawing/2014/main" val="2351668980"/>
                    </a:ext>
                  </a:extLst>
                </a:gridCol>
                <a:gridCol w="808579">
                  <a:extLst>
                    <a:ext uri="{9D8B030D-6E8A-4147-A177-3AD203B41FA5}">
                      <a16:colId xmlns:a16="http://schemas.microsoft.com/office/drawing/2014/main" val="1192391399"/>
                    </a:ext>
                  </a:extLst>
                </a:gridCol>
                <a:gridCol w="808579">
                  <a:extLst>
                    <a:ext uri="{9D8B030D-6E8A-4147-A177-3AD203B41FA5}">
                      <a16:colId xmlns:a16="http://schemas.microsoft.com/office/drawing/2014/main" val="2456760618"/>
                    </a:ext>
                  </a:extLst>
                </a:gridCol>
                <a:gridCol w="808579">
                  <a:extLst>
                    <a:ext uri="{9D8B030D-6E8A-4147-A177-3AD203B41FA5}">
                      <a16:colId xmlns:a16="http://schemas.microsoft.com/office/drawing/2014/main" val="3359836383"/>
                    </a:ext>
                  </a:extLst>
                </a:gridCol>
                <a:gridCol w="808579">
                  <a:extLst>
                    <a:ext uri="{9D8B030D-6E8A-4147-A177-3AD203B41FA5}">
                      <a16:colId xmlns:a16="http://schemas.microsoft.com/office/drawing/2014/main" val="1102666251"/>
                    </a:ext>
                  </a:extLst>
                </a:gridCol>
                <a:gridCol w="808579">
                  <a:extLst>
                    <a:ext uri="{9D8B030D-6E8A-4147-A177-3AD203B41FA5}">
                      <a16:colId xmlns:a16="http://schemas.microsoft.com/office/drawing/2014/main" val="1784879319"/>
                    </a:ext>
                  </a:extLst>
                </a:gridCol>
                <a:gridCol w="808579">
                  <a:extLst>
                    <a:ext uri="{9D8B030D-6E8A-4147-A177-3AD203B41FA5}">
                      <a16:colId xmlns:a16="http://schemas.microsoft.com/office/drawing/2014/main" val="2368911215"/>
                    </a:ext>
                  </a:extLst>
                </a:gridCol>
              </a:tblGrid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 Tipo Lista de Espera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N° Casos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1328213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 CNE Médica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44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155871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CNE Odontológica</a:t>
                      </a:r>
                    </a:p>
                  </a:txBody>
                  <a:tcPr marL="41944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8777805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Intervención Quirúrgica</a:t>
                      </a:r>
                    </a:p>
                  </a:txBody>
                  <a:tcPr marL="41944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2540841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Procedimientos</a:t>
                      </a:r>
                    </a:p>
                  </a:txBody>
                  <a:tcPr marL="41944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1610235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44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4203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94034C9-1EE7-CFCB-930B-D39AAAFD21DD}"/>
              </a:ext>
            </a:extLst>
          </p:cNvPr>
          <p:cNvSpPr txBox="1"/>
          <p:nvPr/>
        </p:nvSpPr>
        <p:spPr>
          <a:xfrm>
            <a:off x="394854" y="4641860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11-11-2025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8903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FB3D5-BCD5-2891-653D-D430CBDA7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642DE-4960-6E35-EE14-5575F535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Observaciones SIGTE 2.0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56C7E9-8272-D436-D048-528A7F19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92878BE-1A17-0946-C738-8495137AF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37018"/>
            <a:ext cx="8395855" cy="32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DBD89C6-FA92-1875-6B04-85702DF1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dirty="0"/>
              <a:t>Registro de la lista de espera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F85165-491C-3B3E-1ADA-6C7547F585EF}"/>
              </a:ext>
            </a:extLst>
          </p:cNvPr>
          <p:cNvSpPr txBox="1"/>
          <p:nvPr/>
        </p:nvSpPr>
        <p:spPr>
          <a:xfrm>
            <a:off x="507408" y="4794821"/>
            <a:ext cx="21018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SIGTE, corte 25-09-2025</a:t>
            </a:r>
            <a:endParaRPr lang="es-CL" sz="9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A10D8F-976A-9D6B-75E2-4B0CE66912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79"/>
          <a:stretch>
            <a:fillRect/>
          </a:stretch>
        </p:blipFill>
        <p:spPr>
          <a:xfrm>
            <a:off x="689263" y="850497"/>
            <a:ext cx="7765473" cy="379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B89E7-5D8E-5F75-A402-92CE92045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B7B0F-09E3-EBCD-9EA6-A9816E0F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Observaciones SIGTE 2.0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EDEC5E-67A6-CB4F-EB88-F4313031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D0961D-40E4-9EF9-FF68-D9A0E1D1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4" y="1020835"/>
            <a:ext cx="8049491" cy="26451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486D74-58FD-CFD8-4C36-23ED2E17A292}"/>
              </a:ext>
            </a:extLst>
          </p:cNvPr>
          <p:cNvSpPr txBox="1"/>
          <p:nvPr/>
        </p:nvSpPr>
        <p:spPr>
          <a:xfrm>
            <a:off x="394854" y="4641860"/>
            <a:ext cx="61350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Nota</a:t>
            </a:r>
            <a:r>
              <a:rPr lang="es-ES" sz="900" dirty="0"/>
              <a:t>: Se aumento en forma considerable las observaciones. En septiembre teníamos 67 </a:t>
            </a:r>
            <a:r>
              <a:rPr lang="es-ES" sz="900" dirty="0" err="1"/>
              <a:t>obs</a:t>
            </a:r>
            <a:r>
              <a:rPr lang="es-ES" sz="900" dirty="0"/>
              <a:t> y en este corte tenemos 1.271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24286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5211D-471C-CBEF-D321-9522C8DA3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49FCFB-CB5D-DBA1-E7B1-D436BD8D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C31781E1-0870-EEFF-BF3E-A1626407BD96}"/>
              </a:ext>
            </a:extLst>
          </p:cNvPr>
          <p:cNvSpPr txBox="1">
            <a:spLocks/>
          </p:cNvSpPr>
          <p:nvPr/>
        </p:nvSpPr>
        <p:spPr>
          <a:xfrm>
            <a:off x="2060721" y="1881291"/>
            <a:ext cx="5022558" cy="649029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>
                <a:solidFill>
                  <a:srgbClr val="0070C0"/>
                </a:solidFill>
              </a:rPr>
              <a:t>SIGTE 2.0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DA563F0B-5A93-C63F-CADE-1DF2F107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>
                <a:solidFill>
                  <a:srgbClr val="002060"/>
                </a:solidFill>
              </a:rPr>
              <a:t>Registro de la 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31165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EDE7E-967F-EBC9-FDD3-65704C92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96E424-CAE7-D09E-66AA-10CF32EE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2267CD51-F83F-6DEA-EBC7-862765CA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>
                <a:solidFill>
                  <a:srgbClr val="002060"/>
                </a:solidFill>
              </a:rPr>
              <a:t>Registro de la lista de espera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059F7-F34E-7C70-AE13-19759110A057}"/>
              </a:ext>
            </a:extLst>
          </p:cNvPr>
          <p:cNvSpPr txBox="1"/>
          <p:nvPr/>
        </p:nvSpPr>
        <p:spPr>
          <a:xfrm>
            <a:off x="1078173" y="922321"/>
            <a:ext cx="655774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buNone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Recordar que hemos habilitado en la pág. web las bases de datos con la LE casos cerrados y LE casos Pendientes, en el siguiente Link.</a:t>
            </a:r>
          </a:p>
          <a:p>
            <a:pPr>
              <a:buNone/>
            </a:pPr>
            <a:r>
              <a:rPr lang="es-CL" sz="1800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https://estadisticas.ssosorno.cl/lista_espera/le_sso.php</a:t>
            </a:r>
            <a:endParaRPr lang="es-CL" sz="1800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sz="1800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sz="1800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dirty="0">
              <a:latin typeface="Calibri" panose="020F0502020204030204" pitchFamily="34" charset="0"/>
            </a:endParaRPr>
          </a:p>
          <a:p>
            <a:pPr>
              <a:buNone/>
            </a:pPr>
            <a:endParaRPr lang="es-CL" dirty="0">
              <a:latin typeface="Calibri" panose="020F0502020204030204" pitchFamily="34" charset="0"/>
            </a:endParaRPr>
          </a:p>
          <a:p>
            <a:pPr>
              <a:buNone/>
            </a:pPr>
            <a:endParaRPr lang="es-CL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s-CL" dirty="0">
                <a:latin typeface="Calibri" panose="020F0502020204030204" pitchFamily="34" charset="0"/>
              </a:rPr>
              <a:t>Este enlace contiene la fecha de actualización (fecha de corte)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7BC2EF-D844-7BCA-84FF-446E56CC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82" t="3734" r="25310" b="71717"/>
          <a:stretch>
            <a:fillRect/>
          </a:stretch>
        </p:blipFill>
        <p:spPr>
          <a:xfrm>
            <a:off x="1004454" y="2332571"/>
            <a:ext cx="6310099" cy="12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2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DBD89C6-FA92-1875-6B04-85702DF1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dirty="0">
                <a:solidFill>
                  <a:srgbClr val="002060"/>
                </a:solidFill>
              </a:rPr>
              <a:t>Registro de la lista de espera</a:t>
            </a:r>
          </a:p>
        </p:txBody>
      </p:sp>
      <p:sp>
        <p:nvSpPr>
          <p:cNvPr id="2" name="2 Subtítulo">
            <a:extLst>
              <a:ext uri="{FF2B5EF4-FFF2-40B4-BE49-F238E27FC236}">
                <a16:creationId xmlns:a16="http://schemas.microsoft.com/office/drawing/2014/main" id="{95B8CB96-FF31-8170-932E-D7FEA7E2B4AE}"/>
              </a:ext>
            </a:extLst>
          </p:cNvPr>
          <p:cNvSpPr txBox="1">
            <a:spLocks/>
          </p:cNvSpPr>
          <p:nvPr/>
        </p:nvSpPr>
        <p:spPr>
          <a:xfrm>
            <a:off x="1223628" y="1881293"/>
            <a:ext cx="6696744" cy="865372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>
                <a:solidFill>
                  <a:srgbClr val="0070C0"/>
                </a:solidFill>
              </a:rPr>
              <a:t>LE Consultas Médicas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F940C6-7FA7-BBB0-A5D9-0A96E21A042E}"/>
              </a:ext>
            </a:extLst>
          </p:cNvPr>
          <p:cNvSpPr txBox="1"/>
          <p:nvPr/>
        </p:nvSpPr>
        <p:spPr>
          <a:xfrm>
            <a:off x="2164834" y="2387084"/>
            <a:ext cx="481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LE no considera los errores y justificaciones SIGTE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51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4CB8C15-DDD7-4E83-B8FB-8828EF71723B}"/>
              </a:ext>
            </a:extLst>
          </p:cNvPr>
          <p:cNvSpPr txBox="1">
            <a:spLocks/>
          </p:cNvSpPr>
          <p:nvPr/>
        </p:nvSpPr>
        <p:spPr>
          <a:xfrm>
            <a:off x="457200" y="324000"/>
            <a:ext cx="7106896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Médicas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07A015-C297-3AAF-EF32-F8955ED3DF5A}"/>
              </a:ext>
            </a:extLst>
          </p:cNvPr>
          <p:cNvSpPr txBox="1"/>
          <p:nvPr/>
        </p:nvSpPr>
        <p:spPr>
          <a:xfrm>
            <a:off x="389645" y="4600862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11-11-2025</a:t>
            </a:r>
            <a:endParaRPr lang="es-CL" sz="9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DC3C15-8510-034C-E770-68BBE20B2AB9}"/>
              </a:ext>
            </a:extLst>
          </p:cNvPr>
          <p:cNvSpPr txBox="1"/>
          <p:nvPr/>
        </p:nvSpPr>
        <p:spPr>
          <a:xfrm>
            <a:off x="389645" y="4782119"/>
            <a:ext cx="5339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Notas</a:t>
            </a:r>
            <a:r>
              <a:rPr lang="es-ES" sz="900" dirty="0"/>
              <a:t>: En el año 2022 se realizo un traslado coordinado. Para el año 2023 se disminuyo de 874 a 378 casos</a:t>
            </a:r>
            <a:endParaRPr lang="es-CL" sz="9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8B22A6-4BBD-AD61-0AF2-A8FF254D98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28" r="58182"/>
          <a:stretch>
            <a:fillRect/>
          </a:stretch>
        </p:blipFill>
        <p:spPr>
          <a:xfrm>
            <a:off x="457200" y="889350"/>
            <a:ext cx="5585409" cy="36208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A645E57-AC22-274D-A1BC-F8E04D2E52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227" t="8753"/>
          <a:stretch>
            <a:fillRect/>
          </a:stretch>
        </p:blipFill>
        <p:spPr>
          <a:xfrm>
            <a:off x="5475360" y="785198"/>
            <a:ext cx="2622126" cy="3750273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62D039B0-6DD6-667C-EBC9-4A8B5090DD27}"/>
              </a:ext>
            </a:extLst>
          </p:cNvPr>
          <p:cNvSpPr/>
          <p:nvPr/>
        </p:nvSpPr>
        <p:spPr>
          <a:xfrm>
            <a:off x="3647099" y="949221"/>
            <a:ext cx="807137" cy="35610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8900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4BA2C1-E21A-F636-DB1C-0307C9270C70}"/>
              </a:ext>
            </a:extLst>
          </p:cNvPr>
          <p:cNvSpPr txBox="1">
            <a:spLocks/>
          </p:cNvSpPr>
          <p:nvPr/>
        </p:nvSpPr>
        <p:spPr>
          <a:xfrm>
            <a:off x="457200" y="324000"/>
            <a:ext cx="763887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Médicas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71D218-8D59-38D3-07D9-583436415F55}"/>
              </a:ext>
            </a:extLst>
          </p:cNvPr>
          <p:cNvSpPr txBox="1"/>
          <p:nvPr/>
        </p:nvSpPr>
        <p:spPr>
          <a:xfrm>
            <a:off x="268477" y="4571941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11-11-2025</a:t>
            </a:r>
            <a:endParaRPr lang="es-CL" sz="9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92F0A2-72F3-F458-105E-B59AA5D3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013"/>
          <a:stretch>
            <a:fillRect/>
          </a:stretch>
        </p:blipFill>
        <p:spPr>
          <a:xfrm>
            <a:off x="268477" y="1116288"/>
            <a:ext cx="4151625" cy="31839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FFAEDC-173C-2D4D-9019-02CE2ED721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26"/>
          <a:stretch>
            <a:fillRect/>
          </a:stretch>
        </p:blipFill>
        <p:spPr>
          <a:xfrm>
            <a:off x="4563137" y="1294344"/>
            <a:ext cx="4151625" cy="300441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41FD02-6A61-F483-BBF4-D0E90FCF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5072"/>
          <a:stretch>
            <a:fillRect/>
          </a:stretch>
        </p:blipFill>
        <p:spPr>
          <a:xfrm>
            <a:off x="4563137" y="1056720"/>
            <a:ext cx="4151625" cy="23774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433420F-D2EA-7938-C50F-537005FAF064}"/>
              </a:ext>
            </a:extLst>
          </p:cNvPr>
          <p:cNvSpPr txBox="1"/>
          <p:nvPr/>
        </p:nvSpPr>
        <p:spPr>
          <a:xfrm>
            <a:off x="226915" y="1074078"/>
            <a:ext cx="782171" cy="2377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900" dirty="0"/>
              <a:t>Especialidad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B09EEF5-2296-26B9-D16D-335CD89DC94B}"/>
              </a:ext>
            </a:extLst>
          </p:cNvPr>
          <p:cNvSpPr txBox="1"/>
          <p:nvPr/>
        </p:nvSpPr>
        <p:spPr>
          <a:xfrm>
            <a:off x="4558146" y="1021963"/>
            <a:ext cx="782171" cy="2377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900" dirty="0"/>
              <a:t>Especialidad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FE2D3CD-17E6-B9FC-407D-0EB9C4AC8728}"/>
              </a:ext>
            </a:extLst>
          </p:cNvPr>
          <p:cNvSpPr/>
          <p:nvPr/>
        </p:nvSpPr>
        <p:spPr>
          <a:xfrm>
            <a:off x="282336" y="1338853"/>
            <a:ext cx="3222864" cy="237746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37626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3845F7-121B-A402-1E02-670BB13E5CFB}"/>
              </a:ext>
            </a:extLst>
          </p:cNvPr>
          <p:cNvSpPr txBox="1"/>
          <p:nvPr/>
        </p:nvSpPr>
        <p:spPr>
          <a:xfrm>
            <a:off x="2151209" y="2384763"/>
            <a:ext cx="484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LE No considera los errores y justificaciones SIGTE</a:t>
            </a:r>
          </a:p>
          <a:p>
            <a:endParaRPr lang="es-CL" dirty="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7022BEF9-D23A-41B8-35C3-6791154C8036}"/>
              </a:ext>
            </a:extLst>
          </p:cNvPr>
          <p:cNvSpPr txBox="1">
            <a:spLocks/>
          </p:cNvSpPr>
          <p:nvPr/>
        </p:nvSpPr>
        <p:spPr>
          <a:xfrm>
            <a:off x="2060721" y="1881293"/>
            <a:ext cx="5022558" cy="649029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>
                <a:solidFill>
                  <a:srgbClr val="0070C0"/>
                </a:solidFill>
              </a:rPr>
              <a:t>LE Consultas Odontológicas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9ADC84C6-74DF-48FD-2DB8-1C49F127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/>
              <a:t>Registro de la 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2677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2A7F81B-7EBD-DFBC-BE8D-3AE20AF4B27B}"/>
              </a:ext>
            </a:extLst>
          </p:cNvPr>
          <p:cNvGrpSpPr/>
          <p:nvPr/>
        </p:nvGrpSpPr>
        <p:grpSpPr>
          <a:xfrm>
            <a:off x="692251" y="1635094"/>
            <a:ext cx="7177608" cy="1741270"/>
            <a:chOff x="535720" y="1445361"/>
            <a:chExt cx="7177608" cy="174127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A6FCE86-1CFD-C7F5-F99F-FD3A4A552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4192"/>
            <a:stretch>
              <a:fillRect/>
            </a:stretch>
          </p:blipFill>
          <p:spPr>
            <a:xfrm>
              <a:off x="535720" y="1445361"/>
              <a:ext cx="5001007" cy="172040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6F66D08-F487-2CEE-8979-AFDDB64C6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0050"/>
            <a:stretch>
              <a:fillRect/>
            </a:stretch>
          </p:blipFill>
          <p:spPr>
            <a:xfrm>
              <a:off x="4927128" y="1466229"/>
              <a:ext cx="2786200" cy="1720402"/>
            </a:xfrm>
            <a:prstGeom prst="rect">
              <a:avLst/>
            </a:prstGeom>
          </p:spPr>
        </p:pic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AF1095-CEE4-B065-4830-46C19F4D3C3F}"/>
              </a:ext>
            </a:extLst>
          </p:cNvPr>
          <p:cNvSpPr txBox="1">
            <a:spLocks/>
          </p:cNvSpPr>
          <p:nvPr/>
        </p:nvSpPr>
        <p:spPr>
          <a:xfrm>
            <a:off x="443346" y="776873"/>
            <a:ext cx="7709373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Odontológicas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9D9B2EC-0B2B-B488-05E3-57EB39CC04CA}"/>
              </a:ext>
            </a:extLst>
          </p:cNvPr>
          <p:cNvSpPr txBox="1"/>
          <p:nvPr/>
        </p:nvSpPr>
        <p:spPr>
          <a:xfrm>
            <a:off x="223389" y="4580075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11-11-2025</a:t>
            </a:r>
            <a:endParaRPr lang="es-CL" sz="9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6F0DCC-552F-C817-7C65-CCD889D8294F}"/>
              </a:ext>
            </a:extLst>
          </p:cNvPr>
          <p:cNvSpPr txBox="1"/>
          <p:nvPr/>
        </p:nvSpPr>
        <p:spPr>
          <a:xfrm>
            <a:off x="223389" y="4736710"/>
            <a:ext cx="26484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Nota</a:t>
            </a:r>
            <a:r>
              <a:rPr lang="es-ES" sz="900" dirty="0"/>
              <a:t>: En el año 2023 se disminuyo de 168 a 87 casos</a:t>
            </a:r>
            <a:endParaRPr lang="es-CL" sz="9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1EDC986-694F-1822-4EF9-48209E57E195}"/>
              </a:ext>
            </a:extLst>
          </p:cNvPr>
          <p:cNvSpPr/>
          <p:nvPr/>
        </p:nvSpPr>
        <p:spPr>
          <a:xfrm>
            <a:off x="685799" y="2283378"/>
            <a:ext cx="3435928" cy="4251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40797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B61A57-6AFF-0BD0-B5BD-FAC7B474321D}"/>
              </a:ext>
            </a:extLst>
          </p:cNvPr>
          <p:cNvSpPr txBox="1">
            <a:spLocks/>
          </p:cNvSpPr>
          <p:nvPr/>
        </p:nvSpPr>
        <p:spPr>
          <a:xfrm>
            <a:off x="507408" y="669796"/>
            <a:ext cx="801809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Odontológicas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A7B58C-23E7-EE83-9BA3-6C2AA8EBA0A1}"/>
              </a:ext>
            </a:extLst>
          </p:cNvPr>
          <p:cNvSpPr txBox="1"/>
          <p:nvPr/>
        </p:nvSpPr>
        <p:spPr>
          <a:xfrm>
            <a:off x="507408" y="4794821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11-11-2025</a:t>
            </a:r>
            <a:endParaRPr lang="es-CL" sz="9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66CCDD2-A80C-D933-B7F6-D2ECD2AF3E50}"/>
              </a:ext>
            </a:extLst>
          </p:cNvPr>
          <p:cNvGrpSpPr/>
          <p:nvPr/>
        </p:nvGrpSpPr>
        <p:grpSpPr>
          <a:xfrm>
            <a:off x="586587" y="1194955"/>
            <a:ext cx="7416144" cy="2910699"/>
            <a:chOff x="586587" y="1194955"/>
            <a:chExt cx="7416144" cy="291069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58A8CBB-7A70-F409-C745-A4D5D71B2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7500"/>
            <a:stretch>
              <a:fillRect/>
            </a:stretch>
          </p:blipFill>
          <p:spPr>
            <a:xfrm>
              <a:off x="586587" y="1333500"/>
              <a:ext cx="5093722" cy="277215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5CF7DA-A198-B090-366E-0831F69AE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5909"/>
            <a:stretch>
              <a:fillRect/>
            </a:stretch>
          </p:blipFill>
          <p:spPr>
            <a:xfrm>
              <a:off x="5118607" y="1194955"/>
              <a:ext cx="2884124" cy="2864426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C951B0-5ECE-4BC3-4320-08270E8BDCA4}"/>
              </a:ext>
            </a:extLst>
          </p:cNvPr>
          <p:cNvSpPr/>
          <p:nvPr/>
        </p:nvSpPr>
        <p:spPr>
          <a:xfrm>
            <a:off x="3782940" y="1461656"/>
            <a:ext cx="443345" cy="26162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3879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C9D132-3862-A37A-C1DC-B041A681DB9C}"/>
              </a:ext>
            </a:extLst>
          </p:cNvPr>
          <p:cNvSpPr txBox="1"/>
          <p:nvPr/>
        </p:nvSpPr>
        <p:spPr>
          <a:xfrm>
            <a:off x="1606348" y="2387084"/>
            <a:ext cx="593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LE No considera los errores y justificaciones SIGTE, ni causal 3</a:t>
            </a:r>
            <a:endParaRPr lang="es-CL" dirty="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9EEEEA9-0295-6290-66F5-D369774EBB5A}"/>
              </a:ext>
            </a:extLst>
          </p:cNvPr>
          <p:cNvSpPr txBox="1">
            <a:spLocks/>
          </p:cNvSpPr>
          <p:nvPr/>
        </p:nvSpPr>
        <p:spPr>
          <a:xfrm>
            <a:off x="2060721" y="1881292"/>
            <a:ext cx="5022558" cy="649029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>
                <a:solidFill>
                  <a:srgbClr val="0070C0"/>
                </a:solidFill>
              </a:rPr>
              <a:t>LE Intervención Quirúrgica</a:t>
            </a:r>
            <a:endParaRPr lang="es-ES_tradnl" sz="2400" b="1" dirty="0">
              <a:solidFill>
                <a:srgbClr val="0070C0"/>
              </a:solidFill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B078EBC0-4FC9-E2BD-B8D7-F9BBAD93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/>
              <a:t>Registro de la 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27464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PPT INTITUCIONAL MINSAL">
      <a:dk1>
        <a:srgbClr val="0A1D21"/>
      </a:dk1>
      <a:lt1>
        <a:sysClr val="window" lastClr="FFFFFF"/>
      </a:lt1>
      <a:dk2>
        <a:srgbClr val="1F497D"/>
      </a:dk2>
      <a:lt2>
        <a:srgbClr val="EEECE1"/>
      </a:lt2>
      <a:accent1>
        <a:srgbClr val="115C80"/>
      </a:accent1>
      <a:accent2>
        <a:srgbClr val="DD314F"/>
      </a:accent2>
      <a:accent3>
        <a:srgbClr val="55B3C1"/>
      </a:accent3>
      <a:accent4>
        <a:srgbClr val="8064A2"/>
      </a:accent4>
      <a:accent5>
        <a:srgbClr val="B5C9E4"/>
      </a:accent5>
      <a:accent6>
        <a:srgbClr val="D8CF79"/>
      </a:accent6>
      <a:hlink>
        <a:srgbClr val="F0D0D7"/>
      </a:hlink>
      <a:folHlink>
        <a:srgbClr val="4C2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PPT INTITUCIONAL MINSAL">
      <a:dk1>
        <a:srgbClr val="0A1D21"/>
      </a:dk1>
      <a:lt1>
        <a:sysClr val="window" lastClr="FFFFFF"/>
      </a:lt1>
      <a:dk2>
        <a:srgbClr val="1F497D"/>
      </a:dk2>
      <a:lt2>
        <a:srgbClr val="EEECE1"/>
      </a:lt2>
      <a:accent1>
        <a:srgbClr val="115C80"/>
      </a:accent1>
      <a:accent2>
        <a:srgbClr val="DD314F"/>
      </a:accent2>
      <a:accent3>
        <a:srgbClr val="55B3C1"/>
      </a:accent3>
      <a:accent4>
        <a:srgbClr val="8064A2"/>
      </a:accent4>
      <a:accent5>
        <a:srgbClr val="B5C9E4"/>
      </a:accent5>
      <a:accent6>
        <a:srgbClr val="D8CF79"/>
      </a:accent6>
      <a:hlink>
        <a:srgbClr val="F0D0D7"/>
      </a:hlink>
      <a:folHlink>
        <a:srgbClr val="4C2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655</Words>
  <Application>Microsoft Office PowerPoint</Application>
  <PresentationFormat>Presentación en pantalla (16:9)</PresentationFormat>
  <Paragraphs>168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Aptos Display</vt:lpstr>
      <vt:lpstr>Arial</vt:lpstr>
      <vt:lpstr>Calibri</vt:lpstr>
      <vt:lpstr>Cambria</vt:lpstr>
      <vt:lpstr>Courier New</vt:lpstr>
      <vt:lpstr>Lucida Grande</vt:lpstr>
      <vt:lpstr>Verdana</vt:lpstr>
      <vt:lpstr>1_Tema de Office</vt:lpstr>
      <vt:lpstr>2_Tema de Office</vt:lpstr>
      <vt:lpstr> Registro y Gestión de Tiempos de Espera  Comité LE 03-12-2025</vt:lpstr>
      <vt:lpstr>Registro de la lista de espera</vt:lpstr>
      <vt:lpstr>Registro de la lista de espera</vt:lpstr>
      <vt:lpstr>Presentación de PowerPoint</vt:lpstr>
      <vt:lpstr>Presentación de PowerPoint</vt:lpstr>
      <vt:lpstr>Registro de la lista de espera</vt:lpstr>
      <vt:lpstr>Presentación de PowerPoint</vt:lpstr>
      <vt:lpstr>Presentación de PowerPoint</vt:lpstr>
      <vt:lpstr>Registro de la lista de espera</vt:lpstr>
      <vt:lpstr>Presentación de PowerPoint</vt:lpstr>
      <vt:lpstr>Presentación de PowerPoint</vt:lpstr>
      <vt:lpstr>Registro de la lista de espera</vt:lpstr>
      <vt:lpstr>Presentación de PowerPoint</vt:lpstr>
      <vt:lpstr>Presentación de PowerPoint</vt:lpstr>
      <vt:lpstr>Presentación de PowerPoint</vt:lpstr>
      <vt:lpstr>Evolución Listas de Espera</vt:lpstr>
      <vt:lpstr>COMGES 2025</vt:lpstr>
      <vt:lpstr>Registro de la lista de espera</vt:lpstr>
      <vt:lpstr>Observaciones SIGTE 2.0</vt:lpstr>
      <vt:lpstr>Observaciones SIGTE 2.0</vt:lpstr>
      <vt:lpstr>Registro de la lista de espera</vt:lpstr>
      <vt:lpstr>Registro de la lista de espera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 .</dc:creator>
  <cp:lastModifiedBy>Franco Fuentes Gutiérrez</cp:lastModifiedBy>
  <cp:revision>87</cp:revision>
  <dcterms:created xsi:type="dcterms:W3CDTF">2022-12-22T19:49:37Z</dcterms:created>
  <dcterms:modified xsi:type="dcterms:W3CDTF">2025-12-02T18:34:52Z</dcterms:modified>
</cp:coreProperties>
</file>